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279" r:id="rId5"/>
    <p:sldId id="278" r:id="rId6"/>
    <p:sldId id="301" r:id="rId7"/>
    <p:sldId id="280" r:id="rId8"/>
    <p:sldId id="281" r:id="rId9"/>
    <p:sldId id="283" r:id="rId10"/>
    <p:sldId id="282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Fungi Kingdom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Divisions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Chytridiomycota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Divisions </a:t>
            </a:r>
            <a:r>
              <a:rPr lang="en-US" b="1" dirty="0" err="1" smtClean="0">
                <a:solidFill>
                  <a:schemeClr val="accent2"/>
                </a:solidFill>
              </a:rPr>
              <a:t>Zygomycota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Divisions  </a:t>
            </a:r>
            <a:r>
              <a:rPr lang="en-US" b="1" dirty="0" err="1" smtClean="0">
                <a:solidFill>
                  <a:schemeClr val="accent2"/>
                </a:solidFill>
              </a:rPr>
              <a:t>Ascomycota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4766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Laboratory work 4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C:\Users\ADM\Documents\Karime\2018\Lectures\Anatomy and morphology of plant\Additional materials\Fungi\04_03_21a_conidiophores,_Aspergillus,_Penicillium,_Eurotiales,_Ascomycota_(M._Piepenbring).png"/>
          <p:cNvPicPr>
            <a:picLocks noChangeAspect="1" noChangeArrowheads="1"/>
          </p:cNvPicPr>
          <p:nvPr/>
        </p:nvPicPr>
        <p:blipFill>
          <a:blip r:embed="rId2" cstate="print"/>
          <a:srcRect l="6249" t="5001" r="6260" b="5643"/>
          <a:stretch>
            <a:fillRect/>
          </a:stretch>
        </p:blipFill>
        <p:spPr bwMode="auto">
          <a:xfrm>
            <a:off x="323528" y="1196752"/>
            <a:ext cx="5040560" cy="3860194"/>
          </a:xfrm>
          <a:prstGeom prst="rect">
            <a:avLst/>
          </a:prstGeom>
          <a:noFill/>
        </p:spPr>
      </p:pic>
      <p:pic>
        <p:nvPicPr>
          <p:cNvPr id="27655" name="Picture 7" descr="C:\Users\ADM\Documents\Karime\2018\Lectures\Anatomy and morphology of plant\Additional materials\Fungi\07- Penicillium sp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940152" y="332656"/>
            <a:ext cx="2881694" cy="216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948264" y="2708920"/>
            <a:ext cx="1222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Penicillium</a:t>
            </a:r>
            <a:endParaRPr lang="ru-RU" dirty="0"/>
          </a:p>
        </p:txBody>
      </p:sp>
      <p:pic>
        <p:nvPicPr>
          <p:cNvPr id="27656" name="Picture 8" descr="C:\Users\ADM\Documents\Karime\2018\Lectures\Anatomy and morphology of plant\Additional materials\Fungi\14- Aspergillus calidoustus (1000+10X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2881694" cy="21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092280" y="580526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Aspergillus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5373216"/>
            <a:ext cx="165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Conidiophores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2403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I. </a:t>
            </a:r>
            <a:r>
              <a:rPr lang="en-US" sz="2000" b="1" i="1" dirty="0" err="1" smtClean="0"/>
              <a:t>Penicillium</a:t>
            </a:r>
            <a:endParaRPr lang="en-US" sz="2000" b="1" i="1" dirty="0" smtClean="0"/>
          </a:p>
          <a:p>
            <a:pPr marL="0" indent="357188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2000" dirty="0" smtClean="0"/>
              <a:t>The genus </a:t>
            </a:r>
            <a:r>
              <a:rPr lang="en-US" sz="2000" dirty="0" err="1" smtClean="0"/>
              <a:t>Penicillium</a:t>
            </a:r>
            <a:r>
              <a:rPr lang="en-US" sz="2000" dirty="0" smtClean="0"/>
              <a:t> is host to a wide variety of species found in practically all environmental niches. They have been given the name "green mold" or "blue mold", but many </a:t>
            </a:r>
            <a:r>
              <a:rPr lang="en-US" sz="2000" dirty="0" err="1" smtClean="0"/>
              <a:t>Penicillium</a:t>
            </a:r>
            <a:r>
              <a:rPr lang="en-US" sz="2000" dirty="0" smtClean="0"/>
              <a:t> species possess a variety of colors, textures, and morphological characteristics. The genus gained notoriety after their ability to produce antibiotics, namely penicillin, was discovered in 1941. </a:t>
            </a:r>
          </a:p>
          <a:p>
            <a:pPr marL="0" indent="357188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2000" dirty="0" smtClean="0"/>
              <a:t>Classification in </a:t>
            </a:r>
            <a:r>
              <a:rPr lang="en-US" sz="2000" dirty="0" err="1" smtClean="0"/>
              <a:t>Penicillium</a:t>
            </a:r>
            <a:r>
              <a:rPr lang="en-US" sz="2000" dirty="0" smtClean="0"/>
              <a:t> is based solely upon </a:t>
            </a:r>
            <a:r>
              <a:rPr lang="en-US" sz="2000" dirty="0" err="1" smtClean="0"/>
              <a:t>conidiophore</a:t>
            </a:r>
            <a:r>
              <a:rPr lang="en-US" sz="2000" dirty="0" smtClean="0"/>
              <a:t> structure called the </a:t>
            </a:r>
            <a:r>
              <a:rPr lang="en-US" sz="2000" dirty="0" err="1" smtClean="0"/>
              <a:t>penicillus</a:t>
            </a:r>
            <a:r>
              <a:rPr lang="en-US" sz="2000" dirty="0" smtClean="0"/>
              <a:t>. The </a:t>
            </a:r>
            <a:r>
              <a:rPr lang="en-US" sz="2000" dirty="0" err="1" smtClean="0"/>
              <a:t>penicillus</a:t>
            </a:r>
            <a:r>
              <a:rPr lang="en-US" sz="2000" dirty="0" smtClean="0"/>
              <a:t>, or "brush", is the whorled structure which bears the single celled conidia.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9330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/>
              <a:t>2. </a:t>
            </a:r>
            <a:r>
              <a:rPr lang="en-US" sz="2000" b="1" i="1" dirty="0" err="1" smtClean="0"/>
              <a:t>Aspergillus</a:t>
            </a:r>
            <a:r>
              <a:rPr lang="en-US" sz="2000" b="1" i="1" dirty="0" smtClean="0"/>
              <a:t> </a:t>
            </a:r>
          </a:p>
          <a:p>
            <a:pPr indent="357188" algn="just"/>
            <a:r>
              <a:rPr lang="en-US" sz="2000" dirty="0" smtClean="0"/>
              <a:t>As with the genus </a:t>
            </a:r>
            <a:r>
              <a:rPr lang="en-US" sz="2000" i="1" dirty="0" err="1" smtClean="0"/>
              <a:t>Penicillium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Aspergillus</a:t>
            </a:r>
            <a:r>
              <a:rPr lang="en-US" sz="2000" dirty="0" smtClean="0"/>
              <a:t> is classified based on the morphology of the </a:t>
            </a:r>
            <a:r>
              <a:rPr lang="en-US" sz="2000" dirty="0" err="1" smtClean="0"/>
              <a:t>conidiophore</a:t>
            </a:r>
            <a:r>
              <a:rPr lang="en-US" sz="2000" dirty="0" smtClean="0"/>
              <a:t>. The conidiophores are borne on a </a:t>
            </a:r>
            <a:r>
              <a:rPr lang="en-US" sz="2000" dirty="0" err="1" smtClean="0"/>
              <a:t>hyphal</a:t>
            </a:r>
            <a:r>
              <a:rPr lang="en-US" sz="2000" dirty="0" smtClean="0"/>
              <a:t> cell termed a foot cell. The </a:t>
            </a:r>
            <a:r>
              <a:rPr lang="en-US" sz="2000" dirty="0" err="1" smtClean="0"/>
              <a:t>conidiophore</a:t>
            </a:r>
            <a:r>
              <a:rPr lang="en-US" sz="2000" dirty="0" smtClean="0"/>
              <a:t> stalk ends with an enlarged vesicle which bears a group of </a:t>
            </a:r>
            <a:r>
              <a:rPr lang="en-US" sz="2000" dirty="0" err="1" smtClean="0"/>
              <a:t>sterigmata</a:t>
            </a:r>
            <a:r>
              <a:rPr lang="en-US" sz="2000" dirty="0" smtClean="0"/>
              <a:t>. These, in turn, can bear secondary </a:t>
            </a:r>
            <a:r>
              <a:rPr lang="en-US" sz="2000" dirty="0" err="1" smtClean="0"/>
              <a:t>sterigmata</a:t>
            </a:r>
            <a:r>
              <a:rPr lang="en-US" sz="2000" dirty="0" smtClean="0"/>
              <a:t> called </a:t>
            </a:r>
            <a:r>
              <a:rPr lang="en-US" sz="2000" dirty="0" err="1" smtClean="0"/>
              <a:t>metulae</a:t>
            </a:r>
            <a:r>
              <a:rPr lang="en-US" sz="2000" dirty="0" smtClean="0"/>
              <a:t> which then bear the conidia in </a:t>
            </a:r>
            <a:r>
              <a:rPr lang="en-US" sz="2000" dirty="0" err="1" smtClean="0"/>
              <a:t>unbranched</a:t>
            </a:r>
            <a:r>
              <a:rPr lang="en-US" sz="2000" dirty="0" smtClean="0"/>
              <a:t> chains.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Divisions </a:t>
            </a:r>
            <a:r>
              <a:rPr lang="en-US" sz="2400" b="1" dirty="0" err="1" smtClean="0"/>
              <a:t>Chytridiomycota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Class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Chytridiomycetes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Order </a:t>
            </a:r>
            <a:r>
              <a:rPr lang="en-US" sz="2400" b="1" dirty="0" err="1" smtClean="0"/>
              <a:t>Chytridiales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err="1" smtClean="0"/>
              <a:t>Olpidium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brassicae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To investigate the structural features of </a:t>
            </a:r>
            <a:r>
              <a:rPr lang="en-US" sz="2400" i="1" dirty="0" err="1" smtClean="0"/>
              <a:t>Olpidium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brassicae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/>
              <a:t>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Draw a cell with plasmodium and zoospore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57192"/>
            <a:ext cx="8229600" cy="1324744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en-US" sz="2000" b="1" i="1" dirty="0" err="1" smtClean="0"/>
              <a:t>Olpidium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brassicae</a:t>
            </a:r>
            <a:r>
              <a:rPr lang="en-US" sz="2000" dirty="0" smtClean="0"/>
              <a:t> is a</a:t>
            </a:r>
            <a:r>
              <a:rPr lang="ru-RU" sz="2000" dirty="0" smtClean="0"/>
              <a:t> </a:t>
            </a:r>
            <a:r>
              <a:rPr lang="en-US" sz="2000" dirty="0" smtClean="0"/>
              <a:t>plant pathogen, it is a fungal obligate parasite. English names : </a:t>
            </a:r>
            <a:r>
              <a:rPr lang="en-US" sz="2000" b="1" i="1" dirty="0" err="1" smtClean="0"/>
              <a:t>Olpidium</a:t>
            </a:r>
            <a:r>
              <a:rPr lang="en-US" sz="2000" b="1" dirty="0" smtClean="0"/>
              <a:t> seedling blight, root burn disease</a:t>
            </a:r>
            <a:endParaRPr lang="ru-RU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150"/>
            <a:ext cx="371175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1490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- affected seedlings; </a:t>
            </a:r>
            <a:r>
              <a:rPr lang="ru-RU" dirty="0" smtClean="0"/>
              <a:t>Б</a:t>
            </a:r>
            <a:r>
              <a:rPr lang="en-US" dirty="0" smtClean="0"/>
              <a:t> - Plasmodium in the cells; B - the formation of zoospores; </a:t>
            </a:r>
            <a:r>
              <a:rPr lang="ru-RU" dirty="0" smtClean="0"/>
              <a:t>Г</a:t>
            </a:r>
            <a:r>
              <a:rPr lang="en-US" dirty="0" smtClean="0"/>
              <a:t> - zoospores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3421" y="3788410"/>
            <a:ext cx="4905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Seedling diseases: cabbage </a:t>
            </a:r>
            <a:r>
              <a:rPr lang="en-US" sz="2000" i="1" dirty="0" err="1" smtClean="0"/>
              <a:t>Olpidium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brassica</a:t>
            </a:r>
            <a:endParaRPr lang="ru-RU" sz="2000" i="1" dirty="0"/>
          </a:p>
        </p:txBody>
      </p:sp>
      <p:pic>
        <p:nvPicPr>
          <p:cNvPr id="24580" name="Picture 4" descr="C:\Users\ADM\Documents\Karime\2018\Lectures\Anatomy and morphology of plant\Additional materials\Fungi\Кап. гнил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668" y="593706"/>
            <a:ext cx="3732780" cy="24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Divisions </a:t>
            </a:r>
            <a:r>
              <a:rPr lang="en-US" sz="2000" b="1" dirty="0" err="1" smtClean="0"/>
              <a:t>Zygomycota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Zygomycetes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Mucorales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 err="1" smtClean="0"/>
              <a:t>Mucor</a:t>
            </a:r>
            <a:r>
              <a:rPr lang="en-US" sz="2000" b="1" i="1" dirty="0" smtClean="0"/>
              <a:t>  sp.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mycelium, </a:t>
            </a:r>
            <a:r>
              <a:rPr lang="en-US" sz="2000" dirty="0" err="1" smtClean="0"/>
              <a:t>sporangiophores</a:t>
            </a:r>
            <a:r>
              <a:rPr lang="en-US" sz="2000" dirty="0" smtClean="0"/>
              <a:t> and sporangia of </a:t>
            </a:r>
            <a:r>
              <a:rPr lang="en-US" sz="2000" i="1" dirty="0" err="1" smtClean="0"/>
              <a:t>mucor</a:t>
            </a:r>
            <a:r>
              <a:rPr lang="en-US" sz="2000" dirty="0" smtClean="0"/>
              <a:t> (live material).</a:t>
            </a: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familiarize yourself with the structure and development of </a:t>
            </a:r>
            <a:r>
              <a:rPr lang="en-US" sz="2000" dirty="0" err="1" smtClean="0"/>
              <a:t>Zygomycetes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Draw the appearance of the mycelium of </a:t>
            </a:r>
            <a:r>
              <a:rPr lang="en-US" sz="2000" i="1" dirty="0" err="1" smtClean="0"/>
              <a:t>mucor</a:t>
            </a:r>
            <a:r>
              <a:rPr lang="en-US" sz="2000" i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/>
              <a:t>Order of work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Under the binocular consider the colony of </a:t>
            </a:r>
            <a:r>
              <a:rPr lang="en-US" sz="2000" i="1" dirty="0" err="1" smtClean="0"/>
              <a:t>mucor</a:t>
            </a:r>
            <a:r>
              <a:rPr lang="en-US" sz="2000" dirty="0" smtClean="0"/>
              <a:t> with </a:t>
            </a:r>
            <a:r>
              <a:rPr lang="en-US" sz="2000" dirty="0" err="1" smtClean="0"/>
              <a:t>sporangiophores</a:t>
            </a:r>
            <a:r>
              <a:rPr lang="en-US" sz="2000" dirty="0" smtClean="0"/>
              <a:t> and sporangia.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Prepare a temporary preparation of non-</a:t>
            </a:r>
            <a:r>
              <a:rPr lang="en-US" sz="2000" dirty="0" err="1" smtClean="0"/>
              <a:t>septate</a:t>
            </a:r>
            <a:r>
              <a:rPr lang="en-US" sz="2000" dirty="0" smtClean="0"/>
              <a:t> mycelium, </a:t>
            </a:r>
            <a:r>
              <a:rPr lang="en-US" sz="2000" dirty="0" err="1" smtClean="0"/>
              <a:t>sporangiophores</a:t>
            </a:r>
            <a:r>
              <a:rPr lang="en-US" sz="2000" dirty="0" smtClean="0"/>
              <a:t> with immature and mature sporangia. Consider and draw the fragment of </a:t>
            </a:r>
            <a:r>
              <a:rPr lang="en-US" sz="2000" dirty="0"/>
              <a:t>mycelium, </a:t>
            </a:r>
            <a:r>
              <a:rPr lang="en-US" sz="2000" dirty="0" smtClean="0"/>
              <a:t>denote </a:t>
            </a:r>
            <a:r>
              <a:rPr lang="en-US" sz="2000" dirty="0" err="1" smtClean="0"/>
              <a:t>sporangiophores</a:t>
            </a:r>
            <a:r>
              <a:rPr lang="en-US" sz="2000" dirty="0" smtClean="0"/>
              <a:t> with sporangia.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Draw the </a:t>
            </a:r>
            <a:r>
              <a:rPr lang="en-US" sz="2000" dirty="0" smtClean="0"/>
              <a:t>Process </a:t>
            </a:r>
            <a:r>
              <a:rPr lang="en-US" sz="2000" dirty="0"/>
              <a:t>of </a:t>
            </a:r>
            <a:r>
              <a:rPr lang="en-US" sz="2000" dirty="0" smtClean="0"/>
              <a:t>Conjugation.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03648" y="386104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/>
              <a:t>Mucor</a:t>
            </a:r>
            <a:r>
              <a:rPr lang="en-US" sz="2400" b="1" i="1" dirty="0" smtClean="0"/>
              <a:t>  sp.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50321"/>
          <a:stretch>
            <a:fillRect/>
          </a:stretch>
        </p:blipFill>
        <p:spPr>
          <a:xfrm>
            <a:off x="4644008" y="188640"/>
            <a:ext cx="4300344" cy="2904744"/>
          </a:xfrm>
          <a:prstGeom prst="rect">
            <a:avLst/>
          </a:prstGeom>
        </p:spPr>
      </p:pic>
      <p:pic>
        <p:nvPicPr>
          <p:cNvPr id="7170" name="Picture 2" descr="http://www.outerhebridesfungi.co.uk/images/species/Mucor%20mucedo%2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342350" y="3501008"/>
            <a:ext cx="4636852" cy="324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2" y="5733256"/>
            <a:ext cx="2868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Colonies of this fungal genus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028" y="81048"/>
            <a:ext cx="4287764" cy="37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5445224"/>
            <a:ext cx="421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Process </a:t>
            </a:r>
            <a:r>
              <a:rPr lang="en-US" sz="2000" dirty="0"/>
              <a:t>of </a:t>
            </a:r>
            <a:r>
              <a:rPr lang="en-US" sz="2000" dirty="0" smtClean="0"/>
              <a:t>Conjugation in </a:t>
            </a:r>
            <a:r>
              <a:rPr lang="en-US" sz="2000" dirty="0"/>
              <a:t>genus </a:t>
            </a:r>
            <a:r>
              <a:rPr lang="en-US" sz="2000" i="1" dirty="0" err="1"/>
              <a:t>Mucor</a:t>
            </a:r>
            <a:endParaRPr lang="ru-RU" sz="2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7011937" cy="46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87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Divisions  </a:t>
            </a:r>
            <a:r>
              <a:rPr lang="en-US" sz="2000" b="1" dirty="0" err="1" smtClean="0"/>
              <a:t>Ascomycota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Hemiascomycetes</a:t>
            </a:r>
            <a:r>
              <a:rPr lang="en-US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Saccharomycetales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 smtClean="0"/>
              <a:t>Saccharomyces </a:t>
            </a:r>
            <a:r>
              <a:rPr lang="en-US" sz="2000" b="1" i="1" dirty="0" err="1" smtClean="0"/>
              <a:t>cerevisiae</a:t>
            </a:r>
            <a:r>
              <a:rPr lang="en-US" sz="2000" b="1" i="1" dirty="0" smtClean="0"/>
              <a:t> </a:t>
            </a:r>
            <a:r>
              <a:rPr lang="en-US" sz="2000" dirty="0" smtClean="0"/>
              <a:t>(baker's </a:t>
            </a:r>
            <a:r>
              <a:rPr lang="en-US" sz="2000" dirty="0"/>
              <a:t>yeast </a:t>
            </a:r>
            <a:r>
              <a:rPr lang="en-US" sz="2000" dirty="0" smtClean="0"/>
              <a:t>cells)</a:t>
            </a: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familiarize yourself with the structure of </a:t>
            </a:r>
            <a:r>
              <a:rPr lang="en-US" sz="2000" dirty="0"/>
              <a:t>baker's yeast </a:t>
            </a:r>
            <a:r>
              <a:rPr lang="en-US" sz="2000" dirty="0" smtClean="0"/>
              <a:t>cells.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Draw the budding of </a:t>
            </a:r>
            <a:r>
              <a:rPr lang="en-US" sz="2000" dirty="0"/>
              <a:t>baker's yeast cells</a:t>
            </a: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 </a:t>
            </a:r>
            <a:endParaRPr lang="en-US" sz="2000" dirty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/>
              <a:t>Order of 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Prepare a temporary preparation and examine baker's yeast cells. Find budding cells.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2514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Budding yeas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ADM\Documents\Karime\2018\Lectures\Anatomy and morphology of plant\Additional materials\Fungi\sizedyeastbud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43438" cy="3420152"/>
          </a:xfrm>
          <a:prstGeom prst="rect">
            <a:avLst/>
          </a:prstGeom>
          <a:noFill/>
        </p:spPr>
      </p:pic>
      <p:pic>
        <p:nvPicPr>
          <p:cNvPr id="26627" name="Picture 3" descr="C:\Users\ADM\Documents\Karime\2018\Lectures\Anatomy and morphology of plant\Additional materials\Fungi\Yeast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17" y="404664"/>
            <a:ext cx="3329000" cy="2520000"/>
          </a:xfrm>
          <a:prstGeom prst="rect">
            <a:avLst/>
          </a:prstGeom>
          <a:noFill/>
        </p:spPr>
      </p:pic>
      <p:pic>
        <p:nvPicPr>
          <p:cNvPr id="26628" name="Picture 4" descr="C:\Users\ADM\Documents\Karime\2018\Lectures\Anatomy and morphology of plant\Additional materials\Fungi\4UCs7O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38100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Material: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Divisions  </a:t>
            </a:r>
            <a:r>
              <a:rPr lang="en-US" sz="2000" b="1" dirty="0" err="1" smtClean="0"/>
              <a:t>Ascomycota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Plectomycetes</a:t>
            </a:r>
            <a:r>
              <a:rPr lang="en-US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Order </a:t>
            </a:r>
            <a:r>
              <a:rPr lang="en-US" sz="2000" b="1" dirty="0" err="1" smtClean="0"/>
              <a:t>Eurotiales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Plectascales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Aspergillales</a:t>
            </a:r>
            <a:r>
              <a:rPr lang="en-US" sz="2000" b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 err="1" smtClean="0"/>
              <a:t>Penicillium</a:t>
            </a:r>
            <a:r>
              <a:rPr lang="en-US" sz="2000" b="1" i="1" dirty="0" smtClean="0"/>
              <a:t>,  </a:t>
            </a:r>
            <a:r>
              <a:rPr lang="en-US" sz="2000" b="1" i="1" dirty="0" err="1" smtClean="0"/>
              <a:t>Aspergillus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familiarize yourself with the structure of </a:t>
            </a:r>
            <a:r>
              <a:rPr lang="en-US" sz="2000" i="1" dirty="0" err="1" smtClean="0"/>
              <a:t>Penicillium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Aspergillus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Tasks of work: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draw the appearance of </a:t>
            </a:r>
            <a:r>
              <a:rPr lang="en-US" sz="2000" i="1" dirty="0" err="1" smtClean="0"/>
              <a:t>Aspergillus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Penicillium</a:t>
            </a:r>
            <a:r>
              <a:rPr lang="en-US" sz="2000" dirty="0" smtClean="0"/>
              <a:t> conidiophores</a:t>
            </a:r>
            <a:r>
              <a:rPr lang="en-US" sz="2000" i="1" dirty="0" smtClean="0"/>
              <a:t>.</a:t>
            </a: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/>
              <a:t>Order of 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Prepare temporary preparations, consider and draw conidiophores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477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Fungi Kingdom Divisions Chytridiomycota  Divisions Zygomycota  Divisions  Ascomycota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 Kingdom</dc:title>
  <dc:creator>ADM</dc:creator>
  <cp:lastModifiedBy>ADM</cp:lastModifiedBy>
  <cp:revision>240</cp:revision>
  <dcterms:created xsi:type="dcterms:W3CDTF">2018-11-08T13:08:24Z</dcterms:created>
  <dcterms:modified xsi:type="dcterms:W3CDTF">2019-09-22T10:39:24Z</dcterms:modified>
</cp:coreProperties>
</file>